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2" autoAdjust="0"/>
    <p:restoredTop sz="94660"/>
  </p:normalViewPr>
  <p:slideViewPr>
    <p:cSldViewPr>
      <p:cViewPr>
        <p:scale>
          <a:sx n="80" d="100"/>
          <a:sy n="80" d="100"/>
        </p:scale>
        <p:origin x="-85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4256-A53A-4306-ACB0-670D57FE4719}" type="datetimeFigureOut">
              <a:rPr lang="pl-PL" smtClean="0"/>
              <a:pPr/>
              <a:t>2020-08-07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8794-429E-48CC-9D3E-E5BACE0DC1B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578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424814-F8FA-47AF-902E-7FB2C3E99C62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0094-40C6-42BD-AAE7-8565E89F40C7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B40A-5F9D-4FDA-B4D9-2347879C99F5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171F7C-A8A2-4064-9CE5-32196B54111A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A1F2B9-7D94-4F8E-97EA-31A4E5B55A14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5CE-EA3D-4C6C-BA8F-D30024B80932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3862-CB0C-400B-BCF8-FFE47B90A9AA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507C79-13F5-41F2-BE36-A90FDAF3BE63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C23B-28F3-489A-899C-0F56E226A55F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453FCA-A99B-4293-AEAB-DA0FFD61CB51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72C4A-9C83-45D7-A71C-2CD3B94D23B0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C1C825-7DBC-46BE-8136-67E4F584A62F}" type="datetime1">
              <a:rPr lang="pl-PL" smtClean="0"/>
              <a:pPr/>
              <a:t>2020-08-07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AAC26A-4C54-4C07-9FA0-5DA20C64B2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spklem.pl/nowa/przedszkole/index.php?option=com_content&amp;view=article&amp;id=103:akcja-zdrowy-przedszkolak&amp;catid=95&amp;Itemid=488" TargetMode="External"/><Relationship Id="rId7" Type="http://schemas.openxmlformats.org/officeDocument/2006/relationships/hyperlink" Target="http://www.fumistudio.com/portfolio/przedszkolaki" TargetMode="External"/><Relationship Id="rId2" Type="http://schemas.openxmlformats.org/officeDocument/2006/relationships/hyperlink" Target="http://przedszkoleswiatki.szkolnastrona.pl/index.php?p=m&amp;idg=zt,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yraffa.pl/" TargetMode="External"/><Relationship Id="rId5" Type="http://schemas.openxmlformats.org/officeDocument/2006/relationships/hyperlink" Target="http://www.psse.czluchow.pl/" TargetMode="External"/><Relationship Id="rId4" Type="http://schemas.openxmlformats.org/officeDocument/2006/relationships/hyperlink" Target="http://osltd.net/category/przedszkol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84" y="2786058"/>
            <a:ext cx="6172200" cy="11620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rgbClr val="FFC000"/>
                </a:solidFill>
              </a:rPr>
              <a:t>U progu przedszkola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5984" y="364331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wskazówki dla </a:t>
            </a:r>
            <a:r>
              <a:rPr lang="pl-PL" sz="2800" dirty="0"/>
              <a:t>r</a:t>
            </a:r>
            <a:r>
              <a:rPr lang="pl-PL" sz="2800" dirty="0" smtClean="0"/>
              <a:t>odziców świeżo upieczonych przedszkolaków</a:t>
            </a:r>
          </a:p>
          <a:p>
            <a:pPr algn="ctr"/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059832" y="4725144"/>
            <a:ext cx="5925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a</a:t>
            </a:r>
            <a:r>
              <a:rPr lang="pl-PL" b="1" dirty="0" smtClean="0"/>
              <a:t>utor:</a:t>
            </a:r>
            <a:r>
              <a:rPr lang="pl-PL" dirty="0" smtClean="0"/>
              <a:t> 	Joanna Matanowska - psycholog</a:t>
            </a:r>
          </a:p>
          <a:p>
            <a:r>
              <a:rPr lang="pl-PL" dirty="0" smtClean="0"/>
              <a:t>Renata Omiecińska –Stan - psycholog</a:t>
            </a:r>
          </a:p>
          <a:p>
            <a:endParaRPr lang="pl-PL" sz="800" dirty="0" smtClean="0"/>
          </a:p>
          <a:p>
            <a:r>
              <a:rPr lang="pl-PL" dirty="0" smtClean="0"/>
              <a:t>Poradnia Psychologiczno – Pedagogiczna Nr 21</a:t>
            </a:r>
          </a:p>
          <a:p>
            <a:r>
              <a:rPr lang="pl-PL" dirty="0" smtClean="0"/>
              <a:t>Poradnia Psychologiczno – Pedagogiczna Nr 8</a:t>
            </a:r>
            <a:endParaRPr lang="pl-PL" dirty="0"/>
          </a:p>
        </p:txBody>
      </p:sp>
      <p:pic>
        <p:nvPicPr>
          <p:cNvPr id="14338" name="Picture 2" descr="http://www.spzaleze.szkolnastrona.pl/container/przedszkolak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0"/>
            <a:ext cx="4500626" cy="17145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Ważne rady / podpowiedzi dla rodziców: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 </a:t>
            </a:r>
            <a:r>
              <a:rPr lang="pl-PL" sz="2000" dirty="0" smtClean="0"/>
              <a:t>warto jest w początkowym okresie odbierać dziecko nieco wcześniej z przedszkola (4 – 5 godzin to dobry początkowy czas), </a:t>
            </a:r>
            <a:r>
              <a:rPr lang="pl-PL" sz="2000" u="sng" dirty="0" smtClean="0"/>
              <a:t>nie odbierajcie dziecka jako ostatniego</a:t>
            </a:r>
            <a:r>
              <a:rPr lang="pl-PL" sz="2000" dirty="0" smtClean="0"/>
              <a:t>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/>
              <a:t> 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FFC000"/>
                </a:solidFill>
              </a:rPr>
              <a:t>obietnice wcześniejszego przyjścia po dziecko (z czasem zgodnym z rozumieniem dziecka - np. po obiedzie) muszą być dotrzymywane – kwestia poczucia bezpieczeństwa dziecka i jego zaufania do rodziców / do dorosłych,</a:t>
            </a:r>
          </a:p>
          <a:p>
            <a:pPr algn="r">
              <a:buFont typeface="Courier New" panose="02070309020205020404" pitchFamily="49" charset="0"/>
              <a:buChar char="o"/>
            </a:pPr>
            <a:r>
              <a:rPr lang="pl-PL" sz="2000" dirty="0" smtClean="0"/>
              <a:t>trzeba mówić </a:t>
            </a:r>
            <a:r>
              <a:rPr lang="pl-PL" sz="2000" u="sng" dirty="0" smtClean="0"/>
              <a:t>dobrze</a:t>
            </a:r>
            <a:r>
              <a:rPr lang="pl-PL" sz="2000" dirty="0" smtClean="0"/>
              <a:t> o przedszkolu przy dziecku, podkreślać jego najlepsze strony – wahania </a:t>
            </a:r>
          </a:p>
          <a:p>
            <a:pPr marL="0" indent="0" algn="r">
              <a:buNone/>
            </a:pPr>
            <a:r>
              <a:rPr lang="pl-PL" sz="2000" dirty="0" smtClean="0"/>
              <a:t>zostawić trzeba na rozmowę wieczorną </a:t>
            </a:r>
            <a:br>
              <a:rPr lang="pl-PL" sz="2000" dirty="0" smtClean="0"/>
            </a:br>
            <a:r>
              <a:rPr lang="pl-PL" sz="2000" dirty="0" smtClean="0"/>
              <a:t>z mężem lub / a może przede wszystkim </a:t>
            </a:r>
          </a:p>
          <a:p>
            <a:pPr marL="0" indent="0" algn="r">
              <a:buNone/>
            </a:pPr>
            <a:r>
              <a:rPr lang="pl-PL" sz="2000" dirty="0" smtClean="0"/>
              <a:t> wyjaśnić wątpliwości w samym przedszkolu, </a:t>
            </a:r>
          </a:p>
          <a:p>
            <a:pPr>
              <a:buFont typeface="Courier New" panose="02070309020205020404" pitchFamily="49" charset="0"/>
              <a:buChar char="o"/>
            </a:pPr>
            <a:endParaRPr lang="pl-PL" dirty="0"/>
          </a:p>
        </p:txBody>
      </p:sp>
      <p:pic>
        <p:nvPicPr>
          <p:cNvPr id="4" name="Picture 2" descr="http://osltd.net/wp-content/uploads/2014/05/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97153"/>
            <a:ext cx="2270626" cy="1584176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9768144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9900"/>
              </a:buClr>
            </a:pPr>
            <a:r>
              <a:rPr lang="pl-PL" sz="2000" dirty="0" smtClean="0"/>
              <a:t>trzeba przyzwyczajać dziecko do urozmaiconych potraw                  i pamiętać o tym, że trzylatek nie musi mieć rozdrobnionych pokarmów – on potrafi gryźć </a:t>
            </a:r>
            <a:r>
              <a:rPr lang="pl-PL" sz="2000" dirty="0" smtClean="0">
                <a:solidFill>
                  <a:srgbClr val="FF9900"/>
                </a:solidFill>
                <a:sym typeface="Wingdings" panose="05000000000000000000" pitchFamily="2" charset="2"/>
              </a:rPr>
              <a:t>,</a:t>
            </a:r>
          </a:p>
          <a:p>
            <a:pPr>
              <a:buClr>
                <a:srgbClr val="FF9900"/>
              </a:buClr>
            </a:pPr>
            <a:r>
              <a:rPr lang="pl-PL" sz="2000" dirty="0">
                <a:solidFill>
                  <a:srgbClr val="FF9900"/>
                </a:solidFill>
                <a:sym typeface="Wingdings" panose="05000000000000000000" pitchFamily="2" charset="2"/>
              </a:rPr>
              <a:t>t</a:t>
            </a:r>
            <a:r>
              <a:rPr lang="pl-PL" sz="2000" dirty="0" smtClean="0">
                <a:solidFill>
                  <a:srgbClr val="FF9900"/>
                </a:solidFill>
                <a:sym typeface="Wingdings" panose="05000000000000000000" pitchFamily="2" charset="2"/>
              </a:rPr>
              <a:t>rzeba pamiętać o chwaleniu dziecka  za … każdy sukces …,             za ubieranie się, korzystanie z toalety (nie z nocniczka), mycie rączek, za piękne kółeczko na rysunku … </a:t>
            </a:r>
          </a:p>
          <a:p>
            <a:pPr>
              <a:buClr>
                <a:srgbClr val="FF9900"/>
              </a:buClr>
            </a:pPr>
            <a:r>
              <a:rPr lang="pl-PL" sz="2000" dirty="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pl-PL" sz="2000" dirty="0" smtClean="0">
                <a:sym typeface="Wingdings" panose="05000000000000000000" pitchFamily="2" charset="2"/>
              </a:rPr>
              <a:t>trzeba jednak też pamiętać o stawianiu granic </a:t>
            </a:r>
            <a:r>
              <a:rPr lang="pl-PL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– to też jest troska o bezpieczeństwo dziecka !!!</a:t>
            </a:r>
          </a:p>
          <a:p>
            <a:pPr marL="0" indent="0" algn="r">
              <a:buClr>
                <a:srgbClr val="FF9900"/>
              </a:buClr>
              <a:buNone/>
            </a:pPr>
            <a:r>
              <a:rPr lang="pl-PL" sz="2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</a:t>
            </a: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Jeśli czegoś nasz malec jeszcze nie potrafi </a:t>
            </a:r>
            <a:b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– poćwiczcie Rodzice razem z nim … .</a:t>
            </a:r>
          </a:p>
          <a:p>
            <a:pPr marL="0" indent="0" algn="r">
              <a:buClr>
                <a:srgbClr val="FF9900"/>
              </a:buClr>
              <a:buNone/>
            </a:pPr>
            <a:endParaRPr lang="pl-PL" sz="8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r">
              <a:buClr>
                <a:srgbClr val="FF9900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Uczcie też bycia </a:t>
            </a:r>
            <a:b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z innymi dziećmi – zaproście do domu </a:t>
            </a:r>
            <a:b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inne dzieci, </a:t>
            </a:r>
          </a:p>
          <a:p>
            <a:pPr marL="0" indent="0" algn="r">
              <a:buClr>
                <a:srgbClr val="FF9900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aranżujcie zabawę  dzieciaków, </a:t>
            </a:r>
          </a:p>
          <a:p>
            <a:pPr marL="0" indent="0" algn="r">
              <a:buClr>
                <a:srgbClr val="FF9900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ale też uczcie ich wspólnej </a:t>
            </a:r>
          </a:p>
          <a:p>
            <a:pPr marL="0" indent="0" algn="r">
              <a:buClr>
                <a:srgbClr val="FF9900"/>
              </a:buClr>
              <a:buNone/>
            </a:pPr>
            <a:r>
              <a:rPr lang="pl-PL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z</a:t>
            </a:r>
            <a:r>
              <a:rPr lang="pl-PL" sz="1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abawy coraz bardziej samodzielnej !!!</a:t>
            </a:r>
            <a:endParaRPr lang="pl-PL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zyraffa.pl/img/artykuly/wyprawka_przedszkolaka/przedszkol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72008"/>
            <a:ext cx="3048000" cy="2095501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8156287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9900"/>
                </a:solidFill>
              </a:rPr>
              <a:t>Rady na pierwsze dni w przedszkolu</a:t>
            </a:r>
            <a:endParaRPr lang="pl-PL" dirty="0">
              <a:solidFill>
                <a:srgbClr val="FF99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 </a:t>
            </a:r>
            <a:r>
              <a:rPr lang="pl-PL" sz="2000" dirty="0" smtClean="0"/>
              <a:t>Pożegnania mają być czułe, ale króciutkie …</a:t>
            </a:r>
          </a:p>
          <a:p>
            <a:r>
              <a:rPr lang="pl-PL" sz="2000" dirty="0">
                <a:solidFill>
                  <a:srgbClr val="FF9900"/>
                </a:solidFill>
              </a:rPr>
              <a:t> M</a:t>
            </a:r>
            <a:r>
              <a:rPr lang="pl-PL" sz="2000" dirty="0" smtClean="0">
                <a:solidFill>
                  <a:srgbClr val="FF9900"/>
                </a:solidFill>
              </a:rPr>
              <a:t>a w tych pożegnaniach być uśmiech – nie pokazujcie swoich obaw, choć je macie – to naturalne …</a:t>
            </a:r>
          </a:p>
          <a:p>
            <a:r>
              <a:rPr lang="pl-PL" sz="2000" dirty="0" smtClean="0"/>
              <a:t>Jeśli z którymś rodzicem rozstanie dla dziecka jest łatwiejsze, niech przez pewien czas ten rodzic odprowadza dziecko  do przedszkola …</a:t>
            </a:r>
          </a:p>
          <a:p>
            <a:r>
              <a:rPr lang="pl-PL" sz="2000" dirty="0">
                <a:solidFill>
                  <a:srgbClr val="FF9900"/>
                </a:solidFill>
              </a:rPr>
              <a:t> </a:t>
            </a:r>
            <a:r>
              <a:rPr lang="pl-PL" sz="2000" dirty="0" smtClean="0">
                <a:solidFill>
                  <a:srgbClr val="FF9900"/>
                </a:solidFill>
              </a:rPr>
              <a:t> Pamiętajcie o wygodnym stroju dla dziecka …</a:t>
            </a:r>
          </a:p>
          <a:p>
            <a:r>
              <a:rPr lang="pl-PL" sz="2000" dirty="0"/>
              <a:t> 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Uczcie samodzielności – pozwólcie, by zrobiło COŚ samo, nie wyręczajcie dzieciaka  (n a w e t   j a k   n i e   m a c i e     c z a s u) …</a:t>
            </a:r>
          </a:p>
          <a:p>
            <a:r>
              <a:rPr lang="pl-PL" sz="2000" dirty="0">
                <a:solidFill>
                  <a:srgbClr val="FF9900"/>
                </a:solidFill>
              </a:rPr>
              <a:t> </a:t>
            </a:r>
            <a:r>
              <a:rPr lang="pl-PL" sz="2000" dirty="0" smtClean="0">
                <a:solidFill>
                  <a:srgbClr val="FF9900"/>
                </a:solidFill>
              </a:rPr>
              <a:t> </a:t>
            </a:r>
            <a:r>
              <a:rPr lang="pl-PL" sz="2000" dirty="0" smtClean="0"/>
              <a:t>Poczekajcie na opowieść o przedszkolu – nie musi Wam dziecko od razu wszystkiego opowiadać … Nie wypytujcie,           co zjadło, w co i z kim się bawiło – dziecko musi odpocząć </a:t>
            </a:r>
            <a:br>
              <a:rPr lang="pl-PL" sz="2000" dirty="0" smtClean="0"/>
            </a:br>
            <a:r>
              <a:rPr lang="pl-PL" sz="2000" dirty="0" smtClean="0"/>
              <a:t>po przedszkolu … interesujące Was sprawy wyjdą </a:t>
            </a:r>
            <a:br>
              <a:rPr lang="pl-PL" sz="2000" dirty="0" smtClean="0"/>
            </a:br>
            <a:r>
              <a:rPr lang="pl-PL" sz="2000" dirty="0" smtClean="0"/>
              <a:t>w swobodnej rozmowie … </a:t>
            </a:r>
          </a:p>
          <a:p>
            <a:pPr marL="0" indent="0">
              <a:buNone/>
            </a:pPr>
            <a:endParaRPr lang="pl-PL" sz="2000" dirty="0" smtClean="0"/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907170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9900"/>
                </a:solidFill>
              </a:rPr>
              <a:t>Rady na pierwsze dni w przedszkolu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 Zostawcie ubranko na zmianę – wszystko może się zdarzyć … (i nie krytykujcie dziecka za to, co się stało…, szukajcie wraz z przedszkolem rozwiązania) …</a:t>
            </a:r>
          </a:p>
          <a:p>
            <a:r>
              <a:rPr lang="pl-PL" sz="2000" dirty="0" smtClean="0">
                <a:solidFill>
                  <a:srgbClr val="FF0000"/>
                </a:solidFill>
              </a:rPr>
              <a:t>Słuchajcie dziecka – pozwólcie mu się wyżalić, jeśli tego potrzebuje, poznajcie jego relację wydarzeń (dziecko ma prawo do własnego zdania), wyjaśnijcie sytuację, jeśli taka będzie potrzeba  … </a:t>
            </a:r>
          </a:p>
          <a:p>
            <a:r>
              <a:rPr lang="pl-PL" sz="2000" dirty="0" smtClean="0">
                <a:solidFill>
                  <a:srgbClr val="FF0000"/>
                </a:solidFill>
              </a:rPr>
              <a:t>  Budujcie autorytet nauczyciela …</a:t>
            </a:r>
          </a:p>
          <a:p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Uczcie strategii zapobiegania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konfliktom – </a:t>
            </a:r>
            <a:r>
              <a:rPr lang="pl-PL" sz="2000" dirty="0" smtClean="0">
                <a:solidFill>
                  <a:srgbClr val="FF0000"/>
                </a:solidFill>
              </a:rPr>
              <a:t>są bardzo ważne…</a:t>
            </a:r>
            <a:endParaRPr lang="pl-PL" sz="20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zyraffa.pl/img/artykuly/wyprawka_przedszkolaka/przedszkol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78161"/>
            <a:ext cx="2952328" cy="1870357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52303677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FF9900"/>
                </a:solidFill>
              </a:rPr>
              <a:t>Od pierwszego dnia - Drodzy Rodzice </a:t>
            </a:r>
            <a:br>
              <a:rPr lang="pl-PL" sz="2000" b="1" dirty="0" smtClean="0">
                <a:solidFill>
                  <a:srgbClr val="FF9900"/>
                </a:solidFill>
              </a:rPr>
            </a:br>
            <a:r>
              <a:rPr lang="pl-PL" sz="2000" b="1" dirty="0" smtClean="0">
                <a:solidFill>
                  <a:srgbClr val="FF9900"/>
                </a:solidFill>
              </a:rPr>
              <a:t>- współpracujcie z przedszkolem.   </a:t>
            </a:r>
          </a:p>
          <a:p>
            <a:pPr marL="0" indent="0">
              <a:buNone/>
            </a:pPr>
            <a:endParaRPr lang="pl-PL" sz="800" b="1" dirty="0">
              <a:solidFill>
                <a:srgbClr val="FF99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FF9900"/>
                </a:solidFill>
              </a:rPr>
              <a:t>To miejsce, gdzie troska o dziecko i jego rozwój jest priorytetem.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b="1" dirty="0" smtClean="0">
                <a:solidFill>
                  <a:srgbClr val="FF0000"/>
                </a:solidFill>
              </a:rPr>
              <a:t>Wasze zaufanie do przedszkola będzie odczuwało dziecko – proces </a:t>
            </a:r>
            <a:r>
              <a:rPr lang="pl-PL" sz="2000" b="1" u="sng" dirty="0" smtClean="0">
                <a:solidFill>
                  <a:srgbClr val="FF0000"/>
                </a:solidFill>
              </a:rPr>
              <a:t>adaptacji</a:t>
            </a:r>
            <a:r>
              <a:rPr lang="pl-PL" sz="2000" b="1" dirty="0" smtClean="0">
                <a:solidFill>
                  <a:srgbClr val="FF0000"/>
                </a:solidFill>
              </a:rPr>
              <a:t> będzie przebiegał efektywniej.                           </a:t>
            </a:r>
          </a:p>
          <a:p>
            <a:pPr marL="0" indent="0" algn="r">
              <a:buNone/>
            </a:pPr>
            <a:r>
              <a:rPr lang="pl-PL" sz="1800" b="1" dirty="0" smtClean="0"/>
              <a:t>Adaptacja do przedszkola, </a:t>
            </a:r>
          </a:p>
          <a:p>
            <a:pPr marL="0" indent="0" algn="r">
              <a:buNone/>
            </a:pPr>
            <a:r>
              <a:rPr lang="pl-PL" sz="1800" b="1" dirty="0" smtClean="0"/>
              <a:t>podobnie jak każda adaptacja, </a:t>
            </a:r>
          </a:p>
          <a:p>
            <a:pPr marL="0" indent="0" algn="r">
              <a:buNone/>
            </a:pPr>
            <a:r>
              <a:rPr lang="pl-PL" sz="1800" b="1" dirty="0" smtClean="0"/>
              <a:t>będąca koniecznością </a:t>
            </a:r>
          </a:p>
          <a:p>
            <a:pPr marL="0" indent="0" algn="r">
              <a:buNone/>
            </a:pPr>
            <a:r>
              <a:rPr lang="pl-PL" sz="1800" b="1" dirty="0" smtClean="0"/>
              <a:t>odnalezienia się w nowym,</a:t>
            </a:r>
          </a:p>
          <a:p>
            <a:pPr marL="0" indent="0" algn="r">
              <a:buNone/>
            </a:pPr>
            <a:r>
              <a:rPr lang="pl-PL" sz="1800" b="1" dirty="0"/>
              <a:t>n</a:t>
            </a:r>
            <a:r>
              <a:rPr lang="pl-PL" sz="1800" b="1" dirty="0" smtClean="0"/>
              <a:t>ie jest łatwa …</a:t>
            </a:r>
          </a:p>
          <a:p>
            <a:pPr marL="0" indent="0" algn="r">
              <a:buNone/>
            </a:pPr>
            <a:r>
              <a:rPr lang="pl-PL" sz="1800" b="1" dirty="0" smtClean="0"/>
              <a:t> </a:t>
            </a:r>
          </a:p>
          <a:p>
            <a:pPr marL="0" indent="0" algn="r">
              <a:buNone/>
            </a:pPr>
            <a:endParaRPr lang="pl-PL" sz="2000" b="1" dirty="0"/>
          </a:p>
        </p:txBody>
      </p:sp>
      <p:pic>
        <p:nvPicPr>
          <p:cNvPr id="6" name="Picture 2" descr="http://www.fumistudio.com/wp-content/uploads/2013/03/Przedszkolaki_sezon_2_Portfolio-40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93096"/>
            <a:ext cx="3429024" cy="2143140"/>
          </a:xfrm>
          <a:prstGeom prst="rect">
            <a:avLst/>
          </a:prstGeom>
          <a:noFill/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2597888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Czas trwania adaptacji jest odmienny u różnych dzieci. </a:t>
            </a:r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2000" dirty="0" smtClean="0"/>
              <a:t>Wpływ na jego przebieg – obok cech charakterologicznych dziecka – mają dorośli. </a:t>
            </a:r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r>
              <a:rPr lang="pl-PL" sz="2000" dirty="0" smtClean="0"/>
              <a:t>Rodzina i przedszkole mają wspólny cel – wychowanie Małego Człowieka na Dobrego i Mądrego </a:t>
            </a:r>
            <a:r>
              <a:rPr lang="pl-PL" sz="2000" dirty="0"/>
              <a:t>C</a:t>
            </a:r>
            <a:r>
              <a:rPr lang="pl-PL" sz="2000" dirty="0" smtClean="0"/>
              <a:t>złowieka. </a:t>
            </a:r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r>
              <a:rPr lang="pl-PL" sz="2000" dirty="0" smtClean="0"/>
              <a:t>By cel ten osiągnąć winni wszyscy systematycznie współpracować z ogromną dozą wzajemnego zaufania.    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Picture 2" descr="http://www.spzaleze.szkolnastrona.pl/container/przedszkolak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013176"/>
            <a:ext cx="6984776" cy="1224136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40982794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l-PL" sz="2000" dirty="0" smtClean="0"/>
              <a:t>Początek jest trudny – i dla dziecka, i dla rodzica.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 smtClean="0"/>
              <a:t>Jest to kwestia emocjonalnego rozstania dziecka                                    z rodzicami i rodziców z dziećmi – jest naturalnie uzasadniony lęk, smutek, niepokój.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 smtClean="0"/>
              <a:t>Jest konieczne jego zaakceptowanie z wiarą, że za chwilę znów wszystko – w inny sposób – ale wróci do normy. </a:t>
            </a:r>
          </a:p>
          <a:p>
            <a:pPr marL="0" indent="0">
              <a:buNone/>
            </a:pPr>
            <a:endParaRPr lang="pl-PL" sz="800" b="1" dirty="0" smtClean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Czas adaptacji trwa od kilku tygodni – czasami</a:t>
            </a:r>
          </a:p>
          <a:p>
            <a:pPr marL="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do kilku miesięcy. Jest zależny od: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smtClean="0"/>
              <a:t>dojrzałości emocjonalnej dziecka,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b="1" dirty="0" smtClean="0"/>
              <a:t> sposobu jego dotychczasowego funkcjonowania,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b="1" dirty="0" smtClean="0"/>
              <a:t> sposobu wychowywania,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b="1" dirty="0" smtClean="0"/>
              <a:t> postawy rodziców w czasie adaptacji,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b="1" dirty="0" smtClean="0"/>
              <a:t>możliwości wcześniejszego przygotowania się dzieci               i rodziców  – spotkanie z  nauczycielem, z salą,                    z zabawkami – dni adaptacyjne. </a:t>
            </a:r>
            <a:endParaRPr lang="pl-PL" sz="20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42455165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13176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WAŻNE JEST PRZEKONANIE DZIECKA,                  ŻE RODZIC NIE ODCHODZI NA ZAWSZE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- kwestia czasu i odpowiedzialności rodzica.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Znaczenie – uodpornienie emocjonalne, wzrost dziecka wiary we własne siły.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Ważna jest też adaptacja rodzica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do nowej sytuacji: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pl-PL" sz="2000" b="1" dirty="0" smtClean="0"/>
              <a:t>                 -   emocje mamy i taty </a:t>
            </a:r>
          </a:p>
          <a:p>
            <a:pPr marL="0" indent="0" algn="r">
              <a:buNone/>
            </a:pPr>
            <a:r>
              <a:rPr lang="pl-PL" sz="2000" b="1" dirty="0" smtClean="0"/>
              <a:t>wpływają na dziecko,</a:t>
            </a:r>
          </a:p>
          <a:p>
            <a:pPr algn="r">
              <a:buFontTx/>
              <a:buChar char="-"/>
            </a:pPr>
            <a:r>
              <a:rPr lang="pl-PL" sz="2000" b="1" dirty="0" smtClean="0"/>
              <a:t>ważna jest nasze</a:t>
            </a:r>
            <a:br>
              <a:rPr lang="pl-PL" sz="2000" b="1" dirty="0" smtClean="0"/>
            </a:br>
            <a:r>
              <a:rPr lang="pl-PL" sz="2000" b="1" dirty="0" smtClean="0"/>
              <a:t> optymistyczne podejście,</a:t>
            </a:r>
          </a:p>
          <a:p>
            <a:pPr algn="r">
              <a:buFontTx/>
              <a:buChar char="-"/>
            </a:pPr>
            <a:r>
              <a:rPr lang="pl-PL" sz="2000" b="1" dirty="0"/>
              <a:t>p</a:t>
            </a:r>
            <a:r>
              <a:rPr lang="pl-PL" sz="2000" b="1" dirty="0" smtClean="0"/>
              <a:t>łacz jest normalną reakcją </a:t>
            </a:r>
            <a:br>
              <a:rPr lang="pl-PL" sz="2000" b="1" dirty="0" smtClean="0"/>
            </a:br>
            <a:r>
              <a:rPr lang="pl-PL" sz="2000" b="1" dirty="0" smtClean="0"/>
              <a:t>dziecka – też testowaniem.</a:t>
            </a:r>
            <a:endParaRPr lang="pl-PL" sz="2000" b="1" dirty="0"/>
          </a:p>
        </p:txBody>
      </p:sp>
      <p:pic>
        <p:nvPicPr>
          <p:cNvPr id="4" name="Picture 2" descr="http://www.psse.czluchow.pl/wp-content/uploads/2012/05/rodz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4581128"/>
            <a:ext cx="3061003" cy="1944216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16681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pPr marL="0" indent="0" algn="r">
              <a:buFontTx/>
              <a:buChar char="-"/>
            </a:pPr>
            <a:r>
              <a:rPr lang="pl-PL" sz="2000" b="1" dirty="0" smtClean="0"/>
              <a:t> za chwilę wejdzie dziecko w świat zabawek, </a:t>
            </a:r>
          </a:p>
          <a:p>
            <a:pPr marL="0" indent="0" algn="r">
              <a:buNone/>
            </a:pPr>
            <a:r>
              <a:rPr lang="pl-PL" sz="2000" b="1" dirty="0" smtClean="0"/>
              <a:t>rytuałów przedszkolnych, </a:t>
            </a:r>
            <a:br>
              <a:rPr lang="pl-PL" sz="2000" b="1" dirty="0" smtClean="0"/>
            </a:br>
            <a:r>
              <a:rPr lang="pl-PL" sz="2000" b="1" dirty="0" smtClean="0"/>
              <a:t>uwaga zostanie odwrócona – będzie łatwiej. </a:t>
            </a:r>
          </a:p>
          <a:p>
            <a:pPr marL="0" indent="0" algn="r">
              <a:buNone/>
            </a:pPr>
            <a:endParaRPr lang="pl-PL" sz="800" dirty="0"/>
          </a:p>
          <a:p>
            <a:pPr marL="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Drogi Rodzicu!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Potraktuj zmianę jako szansę dla rozwoju dziecka !!!</a:t>
            </a:r>
          </a:p>
          <a:p>
            <a:pPr marL="0" indent="0">
              <a:buNone/>
            </a:pPr>
            <a:endParaRPr lang="pl-PL" sz="800" b="1" dirty="0" smtClean="0"/>
          </a:p>
          <a:p>
            <a:pPr marL="0" indent="0">
              <a:buNone/>
            </a:pPr>
            <a:r>
              <a:rPr lang="pl-PL" sz="1800" b="1" dirty="0" smtClean="0"/>
              <a:t>Zdobyte w przedszkolu doświadczenia, wiedza </a:t>
            </a:r>
            <a:br>
              <a:rPr lang="pl-PL" sz="1800" b="1" dirty="0" smtClean="0"/>
            </a:br>
            <a:r>
              <a:rPr lang="pl-PL" sz="1800" b="1" dirty="0" smtClean="0"/>
              <a:t>i umiejętności są jedyne w swoim rodzaju i okażą się bardzo przydatne na dalszych etapach życia dziecka. </a:t>
            </a:r>
          </a:p>
          <a:p>
            <a:pPr marL="0" indent="0">
              <a:buNone/>
            </a:pPr>
            <a:endParaRPr lang="pl-PL" sz="800" b="1" dirty="0" smtClean="0"/>
          </a:p>
          <a:p>
            <a:pPr marL="0" indent="0">
              <a:buNone/>
            </a:pPr>
            <a:r>
              <a:rPr lang="pl-PL" sz="1800" b="1" dirty="0" smtClean="0">
                <a:solidFill>
                  <a:srgbClr val="FF0000"/>
                </a:solidFill>
              </a:rPr>
              <a:t>Zasad obcowania / bycia z ludźmi musi nauczyć się każdy              – przedszkole jest w tym bardzo pomocne.     </a:t>
            </a:r>
          </a:p>
          <a:p>
            <a:pPr marL="0" indent="0">
              <a:buNone/>
            </a:pPr>
            <a:endParaRPr lang="pl-PL" sz="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1800" b="1" i="1" dirty="0" smtClean="0">
                <a:solidFill>
                  <a:srgbClr val="FF0000"/>
                </a:solidFill>
              </a:rPr>
              <a:t>Wszystkiego, co naprawdę warto wiedzieć </a:t>
            </a:r>
            <a:br>
              <a:rPr lang="pl-PL" sz="1800" b="1" i="1" dirty="0" smtClean="0">
                <a:solidFill>
                  <a:srgbClr val="FF0000"/>
                </a:solidFill>
              </a:rPr>
            </a:br>
            <a:r>
              <a:rPr lang="pl-PL" sz="1800" b="1" i="1" dirty="0" smtClean="0">
                <a:solidFill>
                  <a:srgbClr val="FF0000"/>
                </a:solidFill>
              </a:rPr>
              <a:t>nauczyłem się w przedszkolu” </a:t>
            </a:r>
            <a:r>
              <a:rPr lang="pl-PL" sz="1400" b="1" i="1" dirty="0" smtClean="0">
                <a:solidFill>
                  <a:srgbClr val="FF0000"/>
                </a:solidFill>
              </a:rPr>
              <a:t>- Robert Fulghum</a:t>
            </a:r>
            <a:endParaRPr lang="pl-PL" sz="1400" b="1" i="1" dirty="0">
              <a:solidFill>
                <a:srgbClr val="FF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17172213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Dziękujemy za uwagę i życzymy dużo,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bardzo dużo  uśmiechu we wrześniu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i nie tylko we wrześniu … </a:t>
            </a:r>
          </a:p>
          <a:p>
            <a:pPr marL="0" indent="0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19</a:t>
            </a:fld>
            <a:endParaRPr lang="pl-PL"/>
          </a:p>
        </p:txBody>
      </p:sp>
      <p:pic>
        <p:nvPicPr>
          <p:cNvPr id="5" name="Picture 2" descr="http://spklem.pl/nowa/przedszkole/images/2011_2012/przedszkol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95887"/>
            <a:ext cx="2487599" cy="2962113"/>
          </a:xfrm>
          <a:prstGeom prst="rect">
            <a:avLst/>
          </a:prstGeom>
          <a:noFill/>
        </p:spPr>
      </p:pic>
      <p:pic>
        <p:nvPicPr>
          <p:cNvPr id="6" name="Picture 2" descr="http://spklem.pl/nowa/przedszkole/images/2011_2012/przedszkol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3429000"/>
            <a:ext cx="2952328" cy="3293368"/>
          </a:xfrm>
          <a:prstGeom prst="rect">
            <a:avLst/>
          </a:prstGeom>
          <a:noFill/>
        </p:spPr>
      </p:pic>
      <p:pic>
        <p:nvPicPr>
          <p:cNvPr id="7" name="Picture 2" descr="http://spklem.pl/nowa/przedszkole/images/2011_2012/przedszkol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5" y="2924945"/>
            <a:ext cx="2487599" cy="3916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1267481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Decyzja o posłaniu dziecka </a:t>
            </a:r>
            <a:br>
              <a:rPr lang="pl-PL" b="1" dirty="0" smtClean="0">
                <a:solidFill>
                  <a:srgbClr val="FFC000"/>
                </a:solidFill>
              </a:rPr>
            </a:br>
            <a:r>
              <a:rPr lang="pl-PL" b="1" dirty="0" smtClean="0">
                <a:solidFill>
                  <a:srgbClr val="FFC000"/>
                </a:solidFill>
              </a:rPr>
              <a:t>do przedszkola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143932" cy="335758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przeciętny 3-latek jest gotów, aby rozpocząć swoją przygodę z przedszkolem,</a:t>
            </a:r>
          </a:p>
          <a:p>
            <a:r>
              <a:rPr lang="pl-PL" dirty="0" smtClean="0"/>
              <a:t>posłanie do przedszkola dziecka, które jest na to gotowe, to bardzo ważna decyzja, dobra dla jego rozwoju,</a:t>
            </a:r>
          </a:p>
          <a:p>
            <a:r>
              <a:rPr lang="pl-PL" dirty="0" smtClean="0"/>
              <a:t>rodzice zapisujący dziecko do przedszkola powinni być pewni swojej decyzji, </a:t>
            </a:r>
          </a:p>
          <a:p>
            <a:r>
              <a:rPr lang="pl-PL" dirty="0"/>
              <a:t>p</a:t>
            </a:r>
            <a:r>
              <a:rPr lang="pl-PL" dirty="0" smtClean="0"/>
              <a:t>amiętajmy - wszystkie ważne zmiany w życiu wiążą się ze stresem i obawami,</a:t>
            </a:r>
            <a:endParaRPr lang="pl-PL" dirty="0"/>
          </a:p>
        </p:txBody>
      </p:sp>
      <p:pic>
        <p:nvPicPr>
          <p:cNvPr id="19458" name="Picture 2" descr="http://www.fumistudio.com/wp-content/uploads/2013/03/Przedszkolaki_sezon_2_Portfolio-40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24366"/>
            <a:ext cx="3429024" cy="214314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714744" y="4357694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posłanie dziecka do przedszkola nie jest egoizmem </a:t>
            </a:r>
          </a:p>
          <a:p>
            <a:r>
              <a:rPr lang="pl-PL" sz="2400" dirty="0" smtClean="0"/>
              <a:t>ani wygodnictwem – jest dobre               i potrzebne dla jego rozwoju!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11430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Źródła grafik w prezentacji</a:t>
            </a:r>
            <a:endParaRPr lang="pl-PL" sz="2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500034" y="2285992"/>
            <a:ext cx="7467600" cy="4873752"/>
          </a:xfrm>
        </p:spPr>
        <p:txBody>
          <a:bodyPr>
            <a:normAutofit/>
          </a:bodyPr>
          <a:lstStyle/>
          <a:p>
            <a:r>
              <a:rPr lang="pl-PL" sz="1800" dirty="0" err="1" smtClean="0">
                <a:hlinkClick r:id="rId2"/>
              </a:rPr>
              <a:t>przedszkoleswiatki.szkolnastrona.pl</a:t>
            </a:r>
            <a:endParaRPr lang="pl-PL" sz="1800" dirty="0" smtClean="0"/>
          </a:p>
          <a:p>
            <a:r>
              <a:rPr lang="pl-PL" sz="1800" dirty="0" err="1" smtClean="0">
                <a:hlinkClick r:id="rId3"/>
              </a:rPr>
              <a:t>spklem.pl</a:t>
            </a:r>
            <a:endParaRPr lang="pl-PL" sz="1800" dirty="0" smtClean="0"/>
          </a:p>
          <a:p>
            <a:r>
              <a:rPr lang="pl-PL" sz="1800" dirty="0" err="1" smtClean="0">
                <a:hlinkClick r:id="rId4"/>
              </a:rPr>
              <a:t>osltd.net</a:t>
            </a:r>
            <a:endParaRPr lang="pl-PL" sz="1800" dirty="0" smtClean="0"/>
          </a:p>
          <a:p>
            <a:r>
              <a:rPr lang="pl-PL" sz="1800" dirty="0" err="1" smtClean="0">
                <a:hlinkClick r:id="rId5"/>
              </a:rPr>
              <a:t>www.psse.czluchow.pl</a:t>
            </a:r>
            <a:endParaRPr lang="pl-PL" sz="1800" dirty="0" smtClean="0"/>
          </a:p>
          <a:p>
            <a:r>
              <a:rPr lang="pl-PL" sz="1800" dirty="0" err="1" smtClean="0">
                <a:hlinkClick r:id="rId6"/>
              </a:rPr>
              <a:t>www.zyraffa.pl</a:t>
            </a:r>
            <a:endParaRPr lang="pl-PL" sz="1800" dirty="0" smtClean="0"/>
          </a:p>
          <a:p>
            <a:r>
              <a:rPr lang="pl-PL" sz="1800" dirty="0" err="1" smtClean="0">
                <a:hlinkClick r:id="rId7"/>
              </a:rPr>
              <a:t>www.fumistudio.com</a:t>
            </a:r>
            <a:endParaRPr lang="pl-PL" sz="1800" dirty="0" smtClean="0"/>
          </a:p>
          <a:p>
            <a:endParaRPr lang="pl-PL" sz="18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Picture 2" descr="http://www.spzaleze.szkolnastrona.pl/container/przedszkolaki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5013176"/>
            <a:ext cx="6552728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Aby nasz maluch polubił przedszkole, najpierw powinni mu zaufać rodzice…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0370"/>
          </a:xfrm>
        </p:spPr>
        <p:txBody>
          <a:bodyPr/>
          <a:lstStyle/>
          <a:p>
            <a:r>
              <a:rPr lang="pl-PL" dirty="0" smtClean="0"/>
              <a:t>dziecko bezbłędnie wyczuwa emocje i nastawienie rodziców,</a:t>
            </a:r>
          </a:p>
          <a:p>
            <a:r>
              <a:rPr lang="pl-PL" dirty="0" smtClean="0"/>
              <a:t>niektórzy rodzice noszą w sobie nie najlepsze wspomnienia z własnych przedszkolnych czasów…,</a:t>
            </a:r>
          </a:p>
          <a:p>
            <a:r>
              <a:rPr lang="pl-PL" dirty="0" smtClean="0"/>
              <a:t>bardzo ważne jest, aby rodzice poznali przedszkole, 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8434" name="Picture 2" descr="http://www.psse.czluchow.pl/wp-content/uploads/2012/05/rodz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4437112"/>
            <a:ext cx="3061003" cy="2420887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357554" y="4214818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wszelkie wątpliwości warto wyjaśniać z nauczycielami,</a:t>
            </a:r>
          </a:p>
          <a:p>
            <a:pPr>
              <a:buFont typeface="Courier New" pitchFamily="49" charset="0"/>
              <a:buChar char="o"/>
            </a:pPr>
            <a:r>
              <a:rPr lang="pl-PL" sz="2400" dirty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nauczycielom i wszystkim pracownikom przedszkola równie mocno jak rodzicom zależy, aby dziecko dobrze się tu czuło!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pklem.pl/nowa/przedszkole/images/2011_2012/przedszkol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95887"/>
            <a:ext cx="2487599" cy="2962113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Przygotowania do wielkiego dnia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072494" cy="264320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pierwszym dobrym krokiem w kierunku przedszkola jest nauka samodzielności,</a:t>
            </a:r>
          </a:p>
          <a:p>
            <a:r>
              <a:rPr lang="pl-PL" dirty="0" smtClean="0"/>
              <a:t>kolejny ważny krok to wprowadzenie w zasady,</a:t>
            </a:r>
          </a:p>
          <a:p>
            <a:r>
              <a:rPr lang="pl-PL" dirty="0" smtClean="0"/>
              <a:t>zaangażujmy dziecko w przygotowania                              do przedszkola, np. razem kupujmy wyprawkę,</a:t>
            </a:r>
          </a:p>
          <a:p>
            <a:r>
              <a:rPr lang="pl-PL" dirty="0" smtClean="0"/>
              <a:t> pozwólmy dziecku przeglądać przygotowaną                  do przedszkola wyprawkę,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57488" y="3714752"/>
            <a:ext cx="57864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rozmawiajmy z dzieckiem o tym,              co je czeka, opowiedzmy o swoim przedszkolu,</a:t>
            </a:r>
          </a:p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warto pobawić się z dzieckiem                   w przedszkole,</a:t>
            </a:r>
            <a:endParaRPr lang="pl-PL" sz="2400" dirty="0" smtClean="0">
              <a:solidFill>
                <a:srgbClr val="FFC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pl-PL" sz="2400" dirty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pomocne mogą okazać się bajki, książeczki poruszające temat rozpoczęcia przedszkola.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Pożegnanie w przedszkolu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86766" cy="300039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 bądźmy gotowi na to, że pożegnanie z rodzicami                to dla dziecka trudny moment i mogą pojawić się łzy,</a:t>
            </a:r>
          </a:p>
          <a:p>
            <a:r>
              <a:rPr lang="pl-PL" dirty="0" smtClean="0"/>
              <a:t>nie przedłużajmy momentu pożegnania z dzieckiem, warto z góry zaplanować sobie czas pożegnania,</a:t>
            </a:r>
          </a:p>
          <a:p>
            <a:r>
              <a:rPr lang="pl-PL" dirty="0" smtClean="0"/>
              <a:t>nie rezygnujmy z pozostawienia dziecka                              w przedszkolu, kiedy płacze,</a:t>
            </a:r>
          </a:p>
          <a:p>
            <a:r>
              <a:rPr lang="pl-PL" dirty="0" smtClean="0"/>
              <a:t>pamiętajmy: to rodzic kontroluje i jest odpowiedzialny    za całą sytuację - nie dziecko,</a:t>
            </a:r>
          </a:p>
        </p:txBody>
      </p:sp>
      <p:pic>
        <p:nvPicPr>
          <p:cNvPr id="16386" name="Picture 2" descr="http://osltd.net/wp-content/uploads/2014/05/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2500330" cy="238719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857488" y="4071942"/>
            <a:ext cx="5786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l-PL" sz="2400" dirty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przytulmy dziecko, zapewnijmy,          że na pewno po nie przyjdziemy                        i pożegnajmy się, </a:t>
            </a:r>
          </a:p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zapowiadając porę odebrania dziecka, posługujmy się terminami dla niego zrozumiałymi (np. po podwieczorku).</a:t>
            </a:r>
            <a:endParaRPr lang="pl-PL" sz="2400" dirty="0" smtClean="0">
              <a:solidFill>
                <a:srgbClr val="FF990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zyraffa.pl/img/artykuly/wyprawka_przedszkolaka/przedszkol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72008"/>
            <a:ext cx="3048000" cy="2095501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Po powrocie z przedszkola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371477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odbierajmy dziecko wtedy, kiedy obiecaliśmy je odebrać,</a:t>
            </a:r>
          </a:p>
          <a:p>
            <a:r>
              <a:rPr lang="pl-PL" dirty="0" smtClean="0"/>
              <a:t>po pierwszym powrocie z przedszkola możemy wybrać się z dzieckiem na ciastko lub podarować mu jakiś drobiazg, ale nie zapowiadajmy tego rano, aby nie była to forma przekupstwa,</a:t>
            </a:r>
          </a:p>
          <a:p>
            <a:r>
              <a:rPr lang="pl-PL" dirty="0" smtClean="0"/>
              <a:t>nie oczekujmy, że dziecko opowie nam zaraz                     po powrocie z przedszkola o wszystkim, co się działo,</a:t>
            </a:r>
          </a:p>
          <a:p>
            <a:r>
              <a:rPr lang="pl-PL" dirty="0" smtClean="0"/>
              <a:t> jeżeli dziecko tego potrzebuje, bawmy się z nim                    w przedszkole,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00364" y="4643446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tłumaczmy dziecku, że zasady obowiązujące w przedszkolu są dobre,</a:t>
            </a:r>
          </a:p>
          <a:p>
            <a:pPr>
              <a:buFont typeface="Courier New" pitchFamily="49" charset="0"/>
              <a:buChar char="o"/>
            </a:pPr>
            <a:r>
              <a:rPr lang="pl-PL" sz="2400" dirty="0" smtClean="0">
                <a:solidFill>
                  <a:srgbClr val="FF9900"/>
                </a:solidFill>
              </a:rPr>
              <a:t> </a:t>
            </a:r>
            <a:r>
              <a:rPr lang="pl-PL" sz="2400" dirty="0" smtClean="0"/>
              <a:t>o swoich wątpliwościach rozmawiajmy z nauczycielem.</a:t>
            </a:r>
            <a:endParaRPr lang="pl-PL" sz="2400" dirty="0">
              <a:solidFill>
                <a:srgbClr val="FF99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</a:rPr>
              <a:t>Adaptacja dziecka do przedszkola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sz="2000" dirty="0" smtClean="0"/>
              <a:t>Moment  rozpoczęcia przez dziecko bycia w przedszkolu           – to bardzo ważny moment  dla dziecka i dla rodziców,                    – warto do niego się dobrze przygotować. </a:t>
            </a:r>
          </a:p>
          <a:p>
            <a:r>
              <a:rPr lang="pl-PL" sz="2000" dirty="0" smtClean="0"/>
              <a:t>Warto pamiętać o tym, że dom rodzinny i przedszkole stają się dwoma miejscami wychowywania dziecka – konieczna jest jak między nimi najlepsza współpraca. To mają być „naczynia połączone”.</a:t>
            </a:r>
          </a:p>
          <a:p>
            <a:pPr algn="r"/>
            <a:r>
              <a:rPr lang="pl-PL" sz="2000" dirty="0" smtClean="0"/>
              <a:t> Rola rodziców w tym przełomowym momencie </a:t>
            </a:r>
            <a:br>
              <a:rPr lang="pl-PL" sz="2000" dirty="0" smtClean="0"/>
            </a:br>
            <a:r>
              <a:rPr lang="pl-PL" sz="2000" dirty="0" smtClean="0"/>
              <a:t>momencie – to  przekazanie Waszym dzieciom  </a:t>
            </a:r>
          </a:p>
          <a:p>
            <a:pPr marL="0" indent="0" algn="r">
              <a:buNone/>
            </a:pPr>
            <a:r>
              <a:rPr lang="pl-PL" sz="2000" dirty="0" smtClean="0"/>
              <a:t> dobrych emocji, tłumaczenie dziecku tego, </a:t>
            </a:r>
            <a:br>
              <a:rPr lang="pl-PL" sz="2000" dirty="0" smtClean="0"/>
            </a:br>
            <a:r>
              <a:rPr lang="pl-PL" sz="2000" dirty="0" smtClean="0"/>
              <a:t>co dla niego niezrozumiałe, </a:t>
            </a:r>
            <a:br>
              <a:rPr lang="pl-PL" sz="2000" dirty="0" smtClean="0"/>
            </a:br>
            <a:r>
              <a:rPr lang="pl-PL" sz="2000" dirty="0" smtClean="0"/>
              <a:t>pokazanie „fajności” przedszkola !!!  </a:t>
            </a:r>
            <a:endParaRPr lang="pl-PL" sz="2000" dirty="0"/>
          </a:p>
        </p:txBody>
      </p:sp>
      <p:pic>
        <p:nvPicPr>
          <p:cNvPr id="4" name="Picture 2" descr="http://osltd.net/wp-content/uploads/2014/05/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21093"/>
            <a:ext cx="2500330" cy="2236907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87986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720080"/>
          </a:xfrm>
        </p:spPr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sz="2000" dirty="0" smtClean="0"/>
              <a:t>Małe dziecko musi czuć się w przedszkolu bezpiecznie                   – warto owo poczucie bezpieczeństwa w nim rozwijać                      przez pokazanie dziecku  przedszkola, placu zabaw, wspólne oglądanie filmów z życia dzieci w przedszkolu, czytanie książeczek na temat przedszkola. </a:t>
            </a:r>
          </a:p>
          <a:p>
            <a:r>
              <a:rPr lang="pl-PL" sz="2000" smtClean="0"/>
              <a:t>Dziecko </a:t>
            </a:r>
            <a:r>
              <a:rPr lang="pl-PL" sz="2000" dirty="0" smtClean="0"/>
              <a:t>musimy przygotować do przedszkola – musi on już sporo rzeczy umieć – to daje poczucie bezpieczeństwa.</a:t>
            </a:r>
          </a:p>
          <a:p>
            <a:r>
              <a:rPr lang="pl-PL" sz="2300" dirty="0" smtClean="0"/>
              <a:t>Ważne bardzo są czynności </a:t>
            </a:r>
          </a:p>
          <a:p>
            <a:pPr marL="0" indent="0">
              <a:buNone/>
            </a:pPr>
            <a:r>
              <a:rPr lang="pl-PL" sz="2300" dirty="0"/>
              <a:t> </a:t>
            </a:r>
            <a:r>
              <a:rPr lang="pl-PL" sz="2300" dirty="0" smtClean="0"/>
              <a:t>   samoobsługowe takie jak </a:t>
            </a:r>
            <a:r>
              <a:rPr lang="pl-PL" sz="2000" dirty="0" smtClean="0"/>
              <a:t>–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1700" dirty="0"/>
              <a:t> </a:t>
            </a:r>
            <a:r>
              <a:rPr lang="pl-PL" dirty="0" smtClean="0"/>
              <a:t>samodzielne jedzenie łyżką,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 mycie rączek,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samodzielne korzystanie z toalety,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zdejmowanie i ubieranie podstawo-</a:t>
            </a:r>
            <a:br>
              <a:rPr lang="pl-PL" sz="2000" dirty="0" smtClean="0"/>
            </a:br>
            <a:r>
              <a:rPr lang="pl-PL" sz="2000" dirty="0" smtClean="0"/>
              <a:t>wych części garderoby,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dirty="0" smtClean="0"/>
              <a:t>rozpoznawanie swoich rzeczy,  </a:t>
            </a:r>
          </a:p>
          <a:p>
            <a:pPr marL="731520" lvl="2" indent="0">
              <a:buNone/>
            </a:pPr>
            <a:endParaRPr lang="pl-PL" sz="2000" dirty="0" smtClean="0"/>
          </a:p>
          <a:p>
            <a:pPr marL="731520" lvl="2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</a:t>
            </a:r>
            <a:endParaRPr lang="pl-PL" sz="1400" dirty="0" smtClean="0"/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6" name="Picture 2" descr="http://www.psse.czluchow.pl/wp-content/uploads/2012/05/rodz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21088"/>
            <a:ext cx="3024336" cy="2376264"/>
          </a:xfrm>
          <a:prstGeom prst="rect">
            <a:avLst/>
          </a:prstGeom>
          <a:noFill/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729298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C000"/>
                </a:solidFill>
              </a:rPr>
              <a:t>Adaptacja dziecka do przedszkola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pl-PL" sz="1900" dirty="0"/>
              <a:t>c</a:t>
            </a:r>
            <a:r>
              <a:rPr lang="pl-PL" sz="1900" dirty="0" smtClean="0"/>
              <a:t>zyszczenie noska,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1900" dirty="0" smtClean="0"/>
              <a:t>znajomość swojego imienia i nazwiska.  </a:t>
            </a:r>
          </a:p>
          <a:p>
            <a:pPr marL="365760" lvl="1" indent="0">
              <a:buNone/>
            </a:pPr>
            <a:endParaRPr lang="pl-PL" sz="800" dirty="0"/>
          </a:p>
          <a:p>
            <a:pPr marL="365760" lvl="1" indent="0">
              <a:buNone/>
            </a:pPr>
            <a:r>
              <a:rPr lang="pl-PL" sz="1800" b="1" i="1" dirty="0" smtClean="0">
                <a:solidFill>
                  <a:srgbClr val="FFC000"/>
                </a:solidFill>
              </a:rPr>
              <a:t>Dziecko trzyletnie spokojnie z tymi umiejętnościami może sobie poradzić, jakkolwiek pamiętać należy </a:t>
            </a:r>
            <a:br>
              <a:rPr lang="pl-PL" sz="1800" b="1" i="1" dirty="0" smtClean="0">
                <a:solidFill>
                  <a:srgbClr val="FFC000"/>
                </a:solidFill>
              </a:rPr>
            </a:br>
            <a:r>
              <a:rPr lang="pl-PL" sz="1800" b="1" i="1" dirty="0" smtClean="0">
                <a:solidFill>
                  <a:srgbClr val="FFC000"/>
                </a:solidFill>
              </a:rPr>
              <a:t>o indywidualnym toku rozwoju każdego malucha.</a:t>
            </a:r>
          </a:p>
          <a:p>
            <a:pPr marL="365760" lvl="1" indent="0">
              <a:buNone/>
            </a:pPr>
            <a:endParaRPr lang="pl-PL" sz="800" b="1" i="1" dirty="0" smtClean="0">
              <a:solidFill>
                <a:srgbClr val="FFC000"/>
              </a:solidFill>
            </a:endParaRPr>
          </a:p>
          <a:p>
            <a:pPr marL="365760" lvl="1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Rodzice we współpracy z przedszkolem muszą starać się ułatwić dziecku start przedszkolny !</a:t>
            </a:r>
          </a:p>
          <a:p>
            <a:pPr marL="365760" lvl="1" indent="0">
              <a:buNone/>
            </a:pPr>
            <a:endParaRPr lang="pl-PL" sz="800" b="1" dirty="0" smtClean="0">
              <a:solidFill>
                <a:srgbClr val="FFC000"/>
              </a:solidFill>
            </a:endParaRPr>
          </a:p>
          <a:p>
            <a:pPr marL="365760" lvl="1" indent="0">
              <a:buNone/>
            </a:pPr>
            <a:r>
              <a:rPr lang="pl-PL" sz="1800" b="1" dirty="0" smtClean="0">
                <a:solidFill>
                  <a:srgbClr val="FFC000"/>
                </a:solidFill>
              </a:rPr>
              <a:t>Ważny bardzo jest sposób wychowania w rodzinie, w tym  wdrażanie malucha do przestrzegania umów i zasad</a:t>
            </a:r>
            <a:r>
              <a:rPr lang="pl-PL" sz="2000" b="1" dirty="0" smtClean="0">
                <a:solidFill>
                  <a:srgbClr val="FFC000"/>
                </a:solidFill>
              </a:rPr>
              <a:t>…</a:t>
            </a:r>
            <a:endParaRPr lang="pl-PL" sz="20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http://www.spzaleze.szkolnastrona.pl/container/przedszkolak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157192"/>
            <a:ext cx="6840760" cy="1296144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AAC26A-4C54-4C07-9FA0-5DA20C64B21C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47452064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1084</TotalTime>
  <Words>1318</Words>
  <Application>Microsoft Office PowerPoint</Application>
  <PresentationFormat>Pokaz na ekranie (4:3)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Wykusz</vt:lpstr>
      <vt:lpstr>U progu przedszkola  </vt:lpstr>
      <vt:lpstr>Decyzja o posłaniu dziecka  do przedszkola</vt:lpstr>
      <vt:lpstr>Aby nasz maluch polubił przedszkole, najpierw powinni mu zaufać rodzice…</vt:lpstr>
      <vt:lpstr>Przygotowania do wielkiego dnia</vt:lpstr>
      <vt:lpstr>Pożegnanie w przedszkolu</vt:lpstr>
      <vt:lpstr>Po powrocie z przedszkola</vt:lpstr>
      <vt:lpstr>Adaptacja dziecka do przedszkola</vt:lpstr>
      <vt:lpstr>Adaptacja dziecka do przedszkola</vt:lpstr>
      <vt:lpstr>Adaptacja dziecka do przedszkola</vt:lpstr>
      <vt:lpstr>Adaptacja dziecka do przedszkola</vt:lpstr>
      <vt:lpstr>Adaptacja dziecka do przedszkola</vt:lpstr>
      <vt:lpstr>Rady na pierwsze dni w przedszkolu</vt:lpstr>
      <vt:lpstr>Rady na pierwsze dni w przedszkolu</vt:lpstr>
      <vt:lpstr>Adaptacja dziecka do przedszkola</vt:lpstr>
      <vt:lpstr>Adaptacja dziecka do przedszkola</vt:lpstr>
      <vt:lpstr>Adaptacja dziecka do przedszkola</vt:lpstr>
      <vt:lpstr>Adaptacja dziecka do przedszkola</vt:lpstr>
      <vt:lpstr>Adaptacja dziecka do przedszkola</vt:lpstr>
      <vt:lpstr>Adaptacja dziecka do przedszkola</vt:lpstr>
      <vt:lpstr>Źródła grafik w prezentacji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progu przedszkola</dc:title>
  <dc:creator>amilo</dc:creator>
  <cp:lastModifiedBy>Sekretariat</cp:lastModifiedBy>
  <cp:revision>61</cp:revision>
  <dcterms:created xsi:type="dcterms:W3CDTF">2014-08-24T17:24:50Z</dcterms:created>
  <dcterms:modified xsi:type="dcterms:W3CDTF">2020-08-07T09:49:51Z</dcterms:modified>
</cp:coreProperties>
</file>